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9" r:id="rId2"/>
    <p:sldId id="264" r:id="rId3"/>
    <p:sldId id="258" r:id="rId4"/>
    <p:sldId id="278" r:id="rId5"/>
    <p:sldId id="263" r:id="rId6"/>
    <p:sldId id="280" r:id="rId7"/>
    <p:sldId id="281" r:id="rId8"/>
    <p:sldId id="277" r:id="rId9"/>
    <p:sldId id="279" r:id="rId10"/>
    <p:sldId id="265" r:id="rId11"/>
    <p:sldId id="282" r:id="rId12"/>
    <p:sldId id="283" r:id="rId13"/>
    <p:sldId id="262" r:id="rId14"/>
    <p:sldId id="266" r:id="rId15"/>
    <p:sldId id="273" r:id="rId16"/>
    <p:sldId id="267" r:id="rId17"/>
    <p:sldId id="268" r:id="rId18"/>
    <p:sldId id="269" r:id="rId19"/>
    <p:sldId id="270" r:id="rId20"/>
    <p:sldId id="271" r:id="rId21"/>
    <p:sldId id="272" r:id="rId22"/>
    <p:sldId id="274" r:id="rId23"/>
    <p:sldId id="275" r:id="rId24"/>
    <p:sldId id="276" r:id="rId25"/>
    <p:sldId id="286" r:id="rId26"/>
    <p:sldId id="287" r:id="rId27"/>
    <p:sldId id="288" r:id="rId28"/>
    <p:sldId id="289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 autoAdjust="0"/>
    <p:restoredTop sz="94635" autoAdjust="0"/>
  </p:normalViewPr>
  <p:slideViewPr>
    <p:cSldViewPr>
      <p:cViewPr>
        <p:scale>
          <a:sx n="80" d="100"/>
          <a:sy n="80" d="100"/>
        </p:scale>
        <p:origin x="-965" y="-25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3062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USD and CAD $ in Millions processed</a:t>
            </a:r>
          </a:p>
        </c:rich>
      </c:tx>
      <c:layout>
        <c:manualLayout>
          <c:xMode val="edge"/>
          <c:yMode val="edge"/>
          <c:x val="1.8588251689777714E-2"/>
          <c:y val="2.449723956919178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878591503495691E-2"/>
          <c:y val="0.13041673391767761"/>
          <c:w val="0.9020400436671081"/>
          <c:h val="0.760119467825142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MM$$</c:v>
                </c:pt>
              </c:strCache>
            </c:strRef>
          </c:tx>
          <c:spPr>
            <a:ln w="730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0"/>
            <c:bubble3D val="0"/>
          </c:dPt>
          <c:cat>
            <c:strRef>
              <c:f>Sheet1!$A$2:$A$8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328</c:v>
                </c:pt>
                <c:pt idx="1">
                  <c:v>362</c:v>
                </c:pt>
                <c:pt idx="2">
                  <c:v>368</c:v>
                </c:pt>
                <c:pt idx="3">
                  <c:v>352</c:v>
                </c:pt>
                <c:pt idx="4">
                  <c:v>364</c:v>
                </c:pt>
                <c:pt idx="5">
                  <c:v>375</c:v>
                </c:pt>
                <c:pt idx="6">
                  <c:v>366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52480"/>
        <c:axId val="10235904"/>
      </c:lineChart>
      <c:catAx>
        <c:axId val="9652480"/>
        <c:scaling>
          <c:orientation val="minMax"/>
        </c:scaling>
        <c:delete val="0"/>
        <c:axPos val="b"/>
        <c:numFmt formatCode="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35904"/>
        <c:crosses val="autoZero"/>
        <c:auto val="1"/>
        <c:lblAlgn val="ctr"/>
        <c:lblOffset val="100"/>
        <c:noMultiLvlLbl val="1"/>
      </c:catAx>
      <c:valAx>
        <c:axId val="10235904"/>
        <c:scaling>
          <c:orientation val="minMax"/>
          <c:min val="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5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254000" cmpd="sng">
      <a:solidFill>
        <a:schemeClr val="accent3">
          <a:lumMod val="75000"/>
        </a:schemeClr>
      </a:solidFill>
    </a:ln>
    <a:effectLst/>
  </c:spPr>
  <c:txPr>
    <a:bodyPr/>
    <a:lstStyle/>
    <a:p>
      <a:pPr>
        <a:defRPr>
          <a:ln>
            <a:solidFill>
              <a:schemeClr val="accent3">
                <a:lumMod val="75000"/>
              </a:schemeClr>
            </a:solidFill>
          </a:ln>
        </a:defRPr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0.33414</cdr:x>
      <cdr:y>0.16897</cdr:y>
    </cdr:from>
    <cdr:to>
      <cdr:x>0.45814</cdr:x>
      <cdr:y>0.2484</cdr:y>
    </cdr:to>
    <cdr:sp macro="" textlink="">
      <cdr:nvSpPr>
        <cdr:cNvPr id="3" name="Text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877107" y="851132"/>
          <a:ext cx="1067715" cy="400097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/>
        </a:solidFill>
        <a:ln xmlns:a="http://schemas.openxmlformats.org/drawingml/2006/main">
          <a:noFill/>
        </a:ln>
        <a:extLst xmlns:a="http://schemas.openxmlformats.org/drawingml/2006/main"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>
            <a:spcBef>
              <a:spcPct val="0"/>
            </a:spcBef>
            <a:buFontTx/>
            <a:buNone/>
          </a:pPr>
          <a:r>
            <a:rPr lang="en-US" altLang="en-US" sz="1000" b="1" dirty="0">
              <a:solidFill>
                <a:srgbClr val="FFFFFF"/>
              </a:solidFill>
            </a:rPr>
            <a:t>51 Participants</a:t>
          </a:r>
        </a:p>
        <a:p xmlns:a="http://schemas.openxmlformats.org/drawingml/2006/main">
          <a:pPr algn="ctr" eaLnBrk="1" hangingPunct="1">
            <a:spcBef>
              <a:spcPct val="0"/>
            </a:spcBef>
            <a:buFontTx/>
            <a:buNone/>
          </a:pPr>
          <a:r>
            <a:rPr lang="en-US" altLang="en-US" sz="1000" b="1" dirty="0">
              <a:solidFill>
                <a:srgbClr val="FFFFFF"/>
              </a:solidFill>
            </a:rPr>
            <a:t>$368MM </a:t>
          </a:r>
        </a:p>
      </cdr:txBody>
    </cdr:sp>
  </cdr:relSizeAnchor>
  <cdr:relSizeAnchor xmlns:cdr="http://schemas.openxmlformats.org/drawingml/2006/chartDrawing">
    <cdr:from>
      <cdr:x>0.47573</cdr:x>
      <cdr:y>0.40845</cdr:y>
    </cdr:from>
    <cdr:to>
      <cdr:x>0.58925</cdr:x>
      <cdr:y>0.5338</cdr:y>
    </cdr:to>
    <cdr:sp macro="" textlink="">
      <cdr:nvSpPr>
        <cdr:cNvPr id="4" name="Text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096307" y="2057400"/>
          <a:ext cx="977475" cy="631401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/>
        </a:solidFill>
        <a:ln xmlns:a="http://schemas.openxmlformats.org/drawingml/2006/main">
          <a:noFill/>
        </a:ln>
        <a:extLst xmlns:a="http://schemas.openxmlformats.org/drawingml/2006/main"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>
            <a:spcBef>
              <a:spcPct val="0"/>
            </a:spcBef>
            <a:buFontTx/>
            <a:buNone/>
          </a:pPr>
          <a:r>
            <a:rPr lang="en-US" altLang="en-US" sz="1000" b="1" dirty="0">
              <a:solidFill>
                <a:srgbClr val="FFFFFF"/>
              </a:solidFill>
            </a:rPr>
            <a:t>52 Participants</a:t>
          </a:r>
        </a:p>
        <a:p xmlns:a="http://schemas.openxmlformats.org/drawingml/2006/main">
          <a:pPr algn="ctr" eaLnBrk="1" hangingPunct="1">
            <a:spcBef>
              <a:spcPct val="0"/>
            </a:spcBef>
            <a:buFontTx/>
            <a:buNone/>
          </a:pPr>
          <a:r>
            <a:rPr lang="en-US" altLang="en-US" sz="1000" b="1" dirty="0">
              <a:solidFill>
                <a:srgbClr val="FFFFFF"/>
              </a:solidFill>
            </a:rPr>
            <a:t>$352MM </a:t>
          </a:r>
        </a:p>
      </cdr:txBody>
    </cdr:sp>
  </cdr:relSizeAnchor>
  <cdr:relSizeAnchor xmlns:cdr="http://schemas.openxmlformats.org/drawingml/2006/chartDrawing">
    <cdr:from>
      <cdr:x>0.86511</cdr:x>
      <cdr:y>0.28743</cdr:y>
    </cdr:from>
    <cdr:to>
      <cdr:x>0.9823</cdr:x>
      <cdr:y>0.36075</cdr:y>
    </cdr:to>
    <cdr:sp macro="" textlink="">
      <cdr:nvSpPr>
        <cdr:cNvPr id="5" name="Text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449107" y="1447800"/>
          <a:ext cx="1009093" cy="369332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/>
        </a:solidFill>
        <a:ln xmlns:a="http://schemas.openxmlformats.org/drawingml/2006/main">
          <a:noFill/>
        </a:ln>
        <a:extLst xmlns:a="http://schemas.openxmlformats.org/drawingml/2006/main"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>
            <a:spcBef>
              <a:spcPct val="0"/>
            </a:spcBef>
            <a:buFontTx/>
            <a:buNone/>
          </a:pPr>
          <a:r>
            <a:rPr lang="en-US" altLang="en-US" sz="900" b="1" dirty="0" smtClean="0">
              <a:solidFill>
                <a:srgbClr val="FFFFFF"/>
              </a:solidFill>
            </a:rPr>
            <a:t>55 Participants</a:t>
          </a:r>
        </a:p>
        <a:p xmlns:a="http://schemas.openxmlformats.org/drawingml/2006/main">
          <a:pPr algn="ctr" eaLnBrk="1" hangingPunct="1">
            <a:spcBef>
              <a:spcPct val="0"/>
            </a:spcBef>
            <a:buFontTx/>
            <a:buNone/>
          </a:pPr>
          <a:r>
            <a:rPr lang="en-US" altLang="en-US" sz="900" b="1" dirty="0" smtClean="0">
              <a:solidFill>
                <a:srgbClr val="FFFFFF"/>
              </a:solidFill>
            </a:rPr>
            <a:t>$366MM</a:t>
          </a:r>
          <a:endParaRPr lang="en-US" altLang="en-US" sz="900" b="1" dirty="0">
            <a:solidFill>
              <a:srgbClr val="FFFFFF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D27B6-5442-4C36-A724-6058C505391E}" type="datetimeFigureOut">
              <a:rPr lang="en-US" smtClean="0"/>
              <a:t>8/7/2017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8817A-A55C-44D3-9E0B-03B8F2DB15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55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DC3E4-A37F-4957-9114-818F3ABA345A}" type="datetimeFigureOut">
              <a:rPr lang="en-US" smtClean="0"/>
              <a:t>8/7/2017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D6141-D720-4D72-9304-12DF3D2F83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408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D6141-D720-4D72-9304-12DF3D2F830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121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August 9-10	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2017 Annual Business Meeting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latin typeface="Arial" charset="0"/>
              </a:rPr>
              <a:t>Chandler, Arizona</a:t>
            </a:r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231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/>
        </p:nvSpPr>
        <p:spPr>
          <a:xfrm>
            <a:off x="6019800" y="6110287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 smtClean="0">
                <a:solidFill>
                  <a:srgbClr val="3749F5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43200" y="6356350"/>
            <a:ext cx="3048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1" dirty="0" smtClean="0">
                <a:solidFill>
                  <a:schemeClr val="tx1"/>
                </a:solidFill>
              </a:rPr>
              <a:t>2017 Annual Business Meeting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13" name="Date Placeholder 3"/>
          <p:cNvSpPr txBox="1">
            <a:spLocks/>
          </p:cNvSpPr>
          <p:nvPr/>
        </p:nvSpPr>
        <p:spPr>
          <a:xfrm>
            <a:off x="304800" y="62674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3749F5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August 9-10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>
          <a:xfrm>
            <a:off x="6581775" y="6308725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 smtClean="0">
                <a:solidFill>
                  <a:srgbClr val="3749F5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Chandler, Arizona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295" y="1965324"/>
            <a:ext cx="8229600" cy="4144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208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2743200" y="6356350"/>
            <a:ext cx="3048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1" dirty="0" smtClean="0">
                <a:solidFill>
                  <a:schemeClr val="tx1"/>
                </a:solidFill>
              </a:rPr>
              <a:t>2017 Annual Business Meeting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304800" y="62674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3749F5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August 9-10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6581775" y="6308725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 smtClean="0">
                <a:solidFill>
                  <a:srgbClr val="3749F5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Chandler, Arizona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89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2743200" y="6356350"/>
            <a:ext cx="3048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1" dirty="0" smtClean="0">
                <a:solidFill>
                  <a:schemeClr val="tx1"/>
                </a:solidFill>
              </a:rPr>
              <a:t>2017 Annual Business Meeting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12" name="Date Placeholder 3"/>
          <p:cNvSpPr txBox="1">
            <a:spLocks/>
          </p:cNvSpPr>
          <p:nvPr userDrawn="1"/>
        </p:nvSpPr>
        <p:spPr>
          <a:xfrm>
            <a:off x="304800" y="62674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3749F5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August 9-10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581775" y="6308725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 smtClean="0">
                <a:solidFill>
                  <a:srgbClr val="3749F5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Chandler, Arizona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691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2743200" y="6356350"/>
            <a:ext cx="3048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1" dirty="0" smtClean="0">
                <a:solidFill>
                  <a:schemeClr val="tx1"/>
                </a:solidFill>
              </a:rPr>
              <a:t>2017 Annual Business Meeting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304800" y="62674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3749F5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August 9-10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6581775" y="6308725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 smtClean="0">
                <a:solidFill>
                  <a:srgbClr val="3749F5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Chandler, Arizona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266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2743200" y="6356350"/>
            <a:ext cx="3048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1" dirty="0" smtClean="0">
                <a:solidFill>
                  <a:schemeClr val="tx1"/>
                </a:solidFill>
              </a:rPr>
              <a:t>2017 Annual Business Meeting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304800" y="62674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3749F5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August 9-10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581775" y="6308725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 smtClean="0">
                <a:solidFill>
                  <a:srgbClr val="3749F5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Chandler, Arizona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27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57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094549"/>
            <a:ext cx="8229600" cy="400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August 9-10	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2017 Annual Business Meeting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latin typeface="Arial" charset="0"/>
              </a:rPr>
              <a:t>Chandler, Arizona</a:t>
            </a:r>
            <a:endParaRPr lang="en-US" altLang="en-US" dirty="0">
              <a:latin typeface="Arial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22861"/>
            <a:ext cx="1767708" cy="15011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</p:pic>
    </p:spTree>
    <p:extLst>
      <p:ext uri="{BB962C8B-B14F-4D97-AF65-F5344CB8AC3E}">
        <p14:creationId xmlns:p14="http://schemas.microsoft.com/office/powerpoint/2010/main" val="2138258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8" r:id="rId6"/>
    <p:sldLayoutId id="2147483670" r:id="rId7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09700" y="3200400"/>
            <a:ext cx="6400800" cy="2819400"/>
          </a:xfrm>
        </p:spPr>
        <p:txBody>
          <a:bodyPr/>
          <a:lstStyle/>
          <a:p>
            <a:r>
              <a:rPr lang="en-US" sz="2400" b="1" dirty="0" smtClean="0"/>
              <a:t>2017 Annual IFTA Business Meeting</a:t>
            </a:r>
          </a:p>
          <a:p>
            <a:r>
              <a:rPr lang="en-US" sz="1800" b="1" dirty="0" smtClean="0"/>
              <a:t>Chandler, AZ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Presented by:</a:t>
            </a:r>
          </a:p>
          <a:p>
            <a:r>
              <a:rPr lang="en-US" sz="2400" b="1" dirty="0" smtClean="0"/>
              <a:t>Lonette L. Turner, CEO</a:t>
            </a:r>
          </a:p>
          <a:p>
            <a:r>
              <a:rPr lang="en-US" sz="2400" b="1" dirty="0" smtClean="0"/>
              <a:t>August 9, 2017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1828800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+mj-lt"/>
              </a:rPr>
              <a:t>IFTA, Inc. Update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737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331064913"/>
              </p:ext>
            </p:extLst>
          </p:nvPr>
        </p:nvGraphicFramePr>
        <p:xfrm>
          <a:off x="609600" y="1524000"/>
          <a:ext cx="8077200" cy="5087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63945" y="2396748"/>
            <a:ext cx="1012031" cy="415498"/>
          </a:xfrm>
          <a:prstGeom prst="rect">
            <a:avLst/>
          </a:prstGeom>
          <a:solidFill>
            <a:srgbClr val="4343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</a:rPr>
              <a:t>50 Participants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</a:rPr>
              <a:t>$362MM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66800" y="4572000"/>
            <a:ext cx="1027509" cy="415498"/>
          </a:xfrm>
          <a:prstGeom prst="rect">
            <a:avLst/>
          </a:prstGeom>
          <a:solidFill>
            <a:srgbClr val="4343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</a:rPr>
              <a:t>47 Participants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</a:rPr>
              <a:t>$328MM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47885" y="2206252"/>
            <a:ext cx="1050131" cy="415498"/>
          </a:xfrm>
          <a:prstGeom prst="rect">
            <a:avLst/>
          </a:prstGeom>
          <a:solidFill>
            <a:srgbClr val="4343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</a:rPr>
              <a:t>53 </a:t>
            </a:r>
            <a:r>
              <a:rPr kumimoji="0" lang="en-US" alt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</a:rPr>
              <a:t>Participants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</a:rPr>
              <a:t>$</a:t>
            </a:r>
            <a:r>
              <a:rPr kumimoji="0" lang="en-US" alt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</a:rPr>
              <a:t>364MM </a:t>
            </a:r>
            <a:endParaRPr kumimoji="0" lang="en-US" altLang="en-US" sz="105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400800" y="1676400"/>
            <a:ext cx="1050131" cy="415498"/>
          </a:xfrm>
          <a:prstGeom prst="rect">
            <a:avLst/>
          </a:prstGeom>
          <a:solidFill>
            <a:srgbClr val="4343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</a:rPr>
              <a:t>54 </a:t>
            </a:r>
            <a:r>
              <a:rPr kumimoji="0" lang="en-US" alt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</a:rPr>
              <a:t>Participants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</a:rPr>
              <a:t>$</a:t>
            </a:r>
            <a:r>
              <a:rPr kumimoji="0" lang="en-US" alt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</a:rPr>
              <a:t>375MM </a:t>
            </a:r>
            <a:endParaRPr kumimoji="0" lang="en-US" altLang="en-US" sz="105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Funds Netting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45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sz="2800" dirty="0"/>
              <a:t>Website was modernized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5 </a:t>
            </a:r>
            <a:r>
              <a:rPr lang="en-US" sz="2800" dirty="0"/>
              <a:t>ways to view the Tax Rate Matrix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/>
              <a:t>New IFTA Events page to keep track important IFTA events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/>
              <a:t>Web traffic is encrypted via HTTPS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/>
              <a:t>Nearly 1,000 pages, every single page of IFTA, Inc. was </a:t>
            </a:r>
            <a:r>
              <a:rPr lang="en-US" sz="2800" dirty="0" smtClean="0"/>
              <a:t>redesigned</a:t>
            </a:r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</a:t>
            </a:r>
            <a:endParaRPr lang="en-US" dirty="0"/>
          </a:p>
        </p:txBody>
      </p:sp>
      <p:pic>
        <p:nvPicPr>
          <p:cNvPr id="9218" name="Picture 2" descr="C:\Users\Lonette Turner\AppData\Local\Microsoft\Windows\INetCache\IE\34QL2VLO\website-icon-md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762000"/>
            <a:ext cx="1673593" cy="155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06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144963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We continue to work with the member jurisdictions to assist with compliance by conducting reviews and working with the Program Compliance Committee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Debbie was instrumental in staying up to date with reviews before Pat Platt’s  replacement was hired.  A lot of extra work that was done well.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1143000"/>
          </a:xfrm>
        </p:spPr>
        <p:txBody>
          <a:bodyPr/>
          <a:lstStyle/>
          <a:p>
            <a:r>
              <a:rPr lang="en-US" sz="4000" dirty="0" smtClean="0"/>
              <a:t>Program Compliance Reviews</a:t>
            </a:r>
            <a:endParaRPr lang="en-US" sz="4000" dirty="0"/>
          </a:p>
        </p:txBody>
      </p:sp>
      <p:pic>
        <p:nvPicPr>
          <p:cNvPr id="10242" name="Picture 2" descr="C:\Users\Lonette Turner\AppData\Local\Microsoft\Windows\INetCache\IE\PR0WS9X5\yes-im-complaint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257800"/>
            <a:ext cx="121822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40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/>
          <a:lstStyle/>
          <a:p>
            <a:r>
              <a:rPr lang="en-US" dirty="0" smtClean="0"/>
              <a:t>The Great Water Heater</a:t>
            </a:r>
            <a:br>
              <a:rPr lang="en-US" dirty="0" smtClean="0"/>
            </a:br>
            <a:r>
              <a:rPr lang="en-US" dirty="0" smtClean="0"/>
              <a:t>Blow Out of 2017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1714500"/>
            <a:ext cx="9144000" cy="5143500"/>
          </a:xfrm>
          <a:prstGeom prst="rect">
            <a:avLst/>
          </a:prstGeom>
        </p:spPr>
      </p:pic>
      <p:pic>
        <p:nvPicPr>
          <p:cNvPr id="11266" name="Picture 2" descr="C:\Users\Lonette Turner\AppData\Local\Microsoft\Windows\INetCache\IE\V85C81QJ\Explosion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-9525"/>
            <a:ext cx="1672590" cy="182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59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pic>
        <p:nvPicPr>
          <p:cNvPr id="12290" name="Picture 2" descr="C:\Users\Lonette Turner\AppData\Local\Microsoft\Windows\INetCache\IE\J6EMZ45N\CAUTION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362200"/>
            <a:ext cx="1790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64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144000" cy="5143500"/>
          </a:xfrm>
          <a:prstGeom prst="rect">
            <a:avLst/>
          </a:prstGeom>
        </p:spPr>
      </p:pic>
      <p:pic>
        <p:nvPicPr>
          <p:cNvPr id="13315" name="Picture 3" descr="C:\Users\Lonette Turner\AppData\Local\Microsoft\Windows\INetCache\IE\J6EMZ45N\126789822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876800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25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pic>
        <p:nvPicPr>
          <p:cNvPr id="14338" name="Picture 2" descr="C:\Users\Lonette Turner\AppData\Local\Microsoft\Windows\INetCache\IE\V85C81QJ\wall_fan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09600"/>
            <a:ext cx="1791567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72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29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5450"/>
            <a:ext cx="9144000" cy="5143500"/>
          </a:xfrm>
          <a:prstGeom prst="rect">
            <a:avLst/>
          </a:prstGeom>
        </p:spPr>
      </p:pic>
      <p:pic>
        <p:nvPicPr>
          <p:cNvPr id="15362" name="Picture 2" descr="C:\Users\Lonette Turner\AppData\Local\Microsoft\Windows\INetCache\IE\34QL2VLO\361px-New_Zealand_Sign_Assembly_-_Flooding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76200"/>
            <a:ext cx="117556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0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pic>
        <p:nvPicPr>
          <p:cNvPr id="16387" name="Picture 3" descr="C:\Users\Lonette Turner\AppData\Local\Microsoft\Windows\INetCache\IE\J6EMZ45N\do_not_enter_sign__includes_layered_psd__by_burnout360-d4qa4ey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2400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48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IFTA, Inc.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dirty="0" smtClean="0"/>
              <a:t>Tom King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/>
              <a:t>Webmaster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/>
              <a:t>Tammy </a:t>
            </a:r>
            <a:r>
              <a:rPr lang="en-US" dirty="0" err="1" smtClean="0"/>
              <a:t>Trinker</a:t>
            </a:r>
            <a:endParaRPr lang="en-US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/>
              <a:t>Office and Events Administrator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/>
              <a:t>Maria Coronado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/>
              <a:t>Membership Services Officer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dirty="0" smtClean="0"/>
              <a:t>Debora K. </a:t>
            </a:r>
            <a:r>
              <a:rPr lang="en-US" dirty="0" err="1" smtClean="0"/>
              <a:t>Meise</a:t>
            </a:r>
            <a:endParaRPr lang="en-US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/>
              <a:t>Senior Director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/>
              <a:t>Amanda M. </a:t>
            </a:r>
            <a:r>
              <a:rPr lang="en-US" dirty="0" err="1" smtClean="0"/>
              <a:t>Koeller</a:t>
            </a:r>
            <a:endParaRPr lang="en-US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/>
              <a:t>Comptroller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/>
              <a:t>Jason </a:t>
            </a:r>
            <a:r>
              <a:rPr lang="en-US" dirty="0" err="1" smtClean="0"/>
              <a:t>DeGraf</a:t>
            </a:r>
            <a:endParaRPr lang="en-US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/>
              <a:t>Information Services Director</a:t>
            </a:r>
          </a:p>
          <a:p>
            <a:endParaRPr lang="en-US" dirty="0"/>
          </a:p>
        </p:txBody>
      </p:sp>
      <p:pic>
        <p:nvPicPr>
          <p:cNvPr id="1027" name="Picture 3" descr="C:\Users\Lonette Turner\AppData\Local\Microsoft\Windows\INetCache\IE\J6EMZ45N\Collaboration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8600"/>
            <a:ext cx="1493520" cy="147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86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5143500"/>
          </a:xfrm>
          <a:prstGeom prst="rect">
            <a:avLst/>
          </a:prstGeom>
        </p:spPr>
      </p:pic>
      <p:pic>
        <p:nvPicPr>
          <p:cNvPr id="17410" name="Picture 2" descr="C:\Users\Lonette Turner\AppData\Local\Microsoft\Windows\INetCache\IE\J6EMZ45N\noah__s_flood_3_by_panistheman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"/>
            <a:ext cx="1828800" cy="129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96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725" y="0"/>
            <a:ext cx="5143500" cy="6858000"/>
          </a:xfrm>
          <a:prstGeom prst="rect">
            <a:avLst/>
          </a:prstGeom>
        </p:spPr>
      </p:pic>
      <p:pic>
        <p:nvPicPr>
          <p:cNvPr id="18434" name="Picture 2" descr="C:\Users\Lonette Turner\AppData\Local\Microsoft\Windows\INetCache\IE\J6EMZ45N\clipart014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981200"/>
            <a:ext cx="1621490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58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Do?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2190"/>
            <a:ext cx="9144000" cy="2253620"/>
          </a:xfrm>
          <a:prstGeom prst="rect">
            <a:avLst/>
          </a:prstGeom>
        </p:spPr>
      </p:pic>
      <p:pic>
        <p:nvPicPr>
          <p:cNvPr id="1028" name="Picture 4" descr="C:\Users\Lonette Turner\AppData\Local\Microsoft\Windows\INetCache\IE\34QL2VLO\Sold-stamp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75" y="4343400"/>
            <a:ext cx="8330849" cy="216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37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you go?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0"/>
            <a:ext cx="6172201" cy="46291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3999" y="3347829"/>
            <a:ext cx="6248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From Suite B-7 to Suite B-6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77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44963"/>
          </a:xfrm>
        </p:spPr>
        <p:txBody>
          <a:bodyPr/>
          <a:lstStyle/>
          <a:p>
            <a:r>
              <a:rPr lang="en-US" dirty="0" smtClean="0"/>
              <a:t>Leasing a much smaller space back from the Buyer</a:t>
            </a:r>
          </a:p>
          <a:p>
            <a:r>
              <a:rPr lang="en-US" dirty="0" smtClean="0"/>
              <a:t>Lease term 5 years.  However, we built in an option to terminate after 2, 3 or 4 years with 120 days notice.  No penalty for the early out.</a:t>
            </a:r>
          </a:p>
          <a:p>
            <a:r>
              <a:rPr lang="en-US" dirty="0" smtClean="0"/>
              <a:t>That way, we can take a bit more time to determine whether to purchase a small condo office or work remotely.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Go There?</a:t>
            </a:r>
            <a:endParaRPr lang="en-US" dirty="0"/>
          </a:p>
        </p:txBody>
      </p:sp>
      <p:pic>
        <p:nvPicPr>
          <p:cNvPr id="20482" name="Picture 2" descr="C:\Users\Lonette Turner\AppData\Local\Microsoft\Windows\INetCache\IE\J6EMZ45N\DUDA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23825"/>
            <a:ext cx="1600200" cy="150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73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144963"/>
          </a:xfrm>
        </p:spPr>
        <p:txBody>
          <a:bodyPr/>
          <a:lstStyle/>
          <a:p>
            <a:r>
              <a:rPr lang="en-US" dirty="0" smtClean="0"/>
              <a:t>Purchase Agreement Signed 7-26-17</a:t>
            </a:r>
          </a:p>
          <a:p>
            <a:r>
              <a:rPr lang="en-US" dirty="0" smtClean="0"/>
              <a:t>Closing – 9-7-17</a:t>
            </a:r>
          </a:p>
          <a:p>
            <a:r>
              <a:rPr lang="en-US" dirty="0" smtClean="0"/>
              <a:t>Suite B-6 available – 8-21-17</a:t>
            </a:r>
          </a:p>
          <a:p>
            <a:r>
              <a:rPr lang="en-US" dirty="0" smtClean="0"/>
              <a:t>Moving Dates – 8-21-17 through 9-7-17</a:t>
            </a:r>
          </a:p>
          <a:p>
            <a:r>
              <a:rPr lang="en-US" dirty="0" smtClean="0"/>
              <a:t>We anticipate servers  being down only a few hours and will notify well in advance of the date and time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 Dates</a:t>
            </a:r>
            <a:endParaRPr lang="en-US" dirty="0"/>
          </a:p>
        </p:txBody>
      </p:sp>
      <p:pic>
        <p:nvPicPr>
          <p:cNvPr id="21506" name="Picture 2" descr="C:\Users\Lonette Turner\AppData\Local\Microsoft\Windows\INetCache\IE\34QL2VLO\critical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92442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64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144963"/>
          </a:xfrm>
        </p:spPr>
        <p:txBody>
          <a:bodyPr/>
          <a:lstStyle/>
          <a:p>
            <a:r>
              <a:rPr lang="en-US" dirty="0" smtClean="0"/>
              <a:t>I signed the documents when I arrived in Indiana on 7-26-17.</a:t>
            </a:r>
          </a:p>
          <a:p>
            <a:r>
              <a:rPr lang="en-US" dirty="0" smtClean="0"/>
              <a:t>Since that date, and in my absence, the employees of IFTA, Inc. have accomplished so much.</a:t>
            </a:r>
          </a:p>
          <a:p>
            <a:pPr lvl="1"/>
            <a:r>
              <a:rPr lang="en-US" dirty="0" smtClean="0"/>
              <a:t>A calendar for the move, with assignments, based on critical dates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Has Transpired</a:t>
            </a:r>
            <a:endParaRPr lang="en-US" dirty="0"/>
          </a:p>
        </p:txBody>
      </p:sp>
      <p:pic>
        <p:nvPicPr>
          <p:cNvPr id="22530" name="Picture 2" descr="C:\Users\Lonette Turner\AppData\Local\Microsoft\Windows\INetCache\IE\34QL2VLO\g041259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953000"/>
            <a:ext cx="1551979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36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Many calls to office furniture liquidators to try to sell the large furniture that will not fit in the smaller suite</a:t>
            </a:r>
          </a:p>
          <a:p>
            <a:pPr lvl="1"/>
            <a:r>
              <a:rPr lang="en-US" dirty="0" smtClean="0"/>
              <a:t>Walk through of the smaller suite to plan out the move and diagram offices, etc.</a:t>
            </a:r>
          </a:p>
          <a:p>
            <a:pPr lvl="1"/>
            <a:r>
              <a:rPr lang="en-US" dirty="0" smtClean="0"/>
              <a:t>Contact with phone and internet service providers to plan for the move.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Has Transpired</a:t>
            </a:r>
          </a:p>
        </p:txBody>
      </p:sp>
      <p:pic>
        <p:nvPicPr>
          <p:cNvPr id="23555" name="Picture 3" descr="C:\Users\Lonette Turner\AppData\Local\Microsoft\Windows\INetCache\IE\V85C81QJ\work-in-progress-clip-ar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724400"/>
            <a:ext cx="1869649" cy="170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43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Remodel finalized</a:t>
            </a:r>
          </a:p>
          <a:p>
            <a:pPr lvl="1"/>
            <a:r>
              <a:rPr lang="en-US" dirty="0" smtClean="0"/>
              <a:t>Furniture and boxes returned to the current office</a:t>
            </a:r>
          </a:p>
          <a:p>
            <a:pPr lvl="1"/>
            <a:r>
              <a:rPr lang="en-US" dirty="0" smtClean="0"/>
              <a:t>Scheduling week of August 14 to go through boxes before they are moved</a:t>
            </a:r>
          </a:p>
          <a:p>
            <a:pPr marL="0" indent="0">
              <a:buNone/>
            </a:pPr>
            <a:r>
              <a:rPr lang="en-US" dirty="0" smtClean="0"/>
              <a:t>All of this work in addition to their daily responsibilities without a service failure.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Thank you Amanda, Debbie, Jason, Maria, Tammy and Tom!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Has Transpired</a:t>
            </a:r>
          </a:p>
        </p:txBody>
      </p:sp>
      <p:pic>
        <p:nvPicPr>
          <p:cNvPr id="19458" name="Picture 2" descr="C:\Users\Lonette Turner\AppData\Local\Microsoft\Windows\INetCache\IE\V85C81QJ\applaus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71475"/>
            <a:ext cx="1891427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84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Off to a good start with a great staff, working on what we have while we await what is new.</a:t>
            </a:r>
          </a:p>
          <a:p>
            <a:pPr marL="0" indent="0">
              <a:buNone/>
            </a:pPr>
            <a:r>
              <a:rPr lang="en-US" dirty="0" smtClean="0"/>
              <a:t>One of the first things is to implement the travel funding for one person to attend an IFTA Meeting.  We’ll start with the 2018 Audit Workshop.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FYE18?</a:t>
            </a:r>
            <a:endParaRPr lang="en-US" dirty="0"/>
          </a:p>
        </p:txBody>
      </p:sp>
      <p:pic>
        <p:nvPicPr>
          <p:cNvPr id="24578" name="Picture 2" descr="C:\Users\Lonette Turner\AppData\Local\Microsoft\Windows\INetCache\IE\34QL2VLO\601px-Future_plate_blue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724400"/>
            <a:ext cx="3195084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95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572000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New Board Members</a:t>
            </a:r>
          </a:p>
          <a:p>
            <a:pPr marL="400050" lvl="1" indent="0">
              <a:buNone/>
            </a:pPr>
            <a:r>
              <a:rPr lang="en-US" dirty="0" smtClean="0"/>
              <a:t>Elected at 2016 ABM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Rick </a:t>
            </a:r>
            <a:r>
              <a:rPr lang="en-US" dirty="0" err="1" smtClean="0"/>
              <a:t>LaRose</a:t>
            </a:r>
            <a:r>
              <a:rPr lang="en-US" dirty="0" smtClean="0"/>
              <a:t> (CT)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Antoinette </a:t>
            </a:r>
            <a:r>
              <a:rPr lang="en-US" dirty="0" err="1" smtClean="0"/>
              <a:t>Tannous</a:t>
            </a:r>
            <a:r>
              <a:rPr lang="en-US" dirty="0" smtClean="0"/>
              <a:t> (QC)</a:t>
            </a:r>
          </a:p>
          <a:p>
            <a:pPr marL="400050" lvl="1" indent="0">
              <a:buNone/>
            </a:pPr>
            <a:r>
              <a:rPr lang="en-US" dirty="0" smtClean="0"/>
              <a:t>Elected Mid-Term to replace David Helton (FL)</a:t>
            </a:r>
          </a:p>
          <a:p>
            <a:pPr marL="400050" lvl="1" indent="0">
              <a:buNone/>
            </a:pPr>
            <a:r>
              <a:rPr lang="en-US" dirty="0"/>
              <a:t>	</a:t>
            </a:r>
            <a:r>
              <a:rPr lang="en-US" dirty="0" smtClean="0"/>
              <a:t>Rick Taylor (KY)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After this morning’s election, five (5) of our nine (9) Board members will have served one year or less on the Board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304800"/>
            <a:ext cx="6705600" cy="1143000"/>
          </a:xfrm>
        </p:spPr>
        <p:txBody>
          <a:bodyPr/>
          <a:lstStyle/>
          <a:p>
            <a:r>
              <a:rPr lang="en-US" dirty="0" smtClean="0"/>
              <a:t>Board Members</a:t>
            </a:r>
            <a:endParaRPr lang="en-US" dirty="0"/>
          </a:p>
        </p:txBody>
      </p:sp>
      <p:pic>
        <p:nvPicPr>
          <p:cNvPr id="2051" name="Picture 3" descr="C:\Users\Lonette Turner\AppData\Local\Microsoft\Windows\INetCache\IE\PR0WS9X5\Meeting-Minutes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31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onette Turner\AppData\Local\Microsoft\Windows\INetCache\IE\J6EMZ45N\question2-300x300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793"/>
            <a:ext cx="4800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32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 Members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dirty="0" smtClean="0"/>
              <a:t>Chuck Ulm (MD)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/>
              <a:t>President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/>
              <a:t>Steve </a:t>
            </a:r>
            <a:r>
              <a:rPr lang="en-US" dirty="0" err="1" smtClean="0"/>
              <a:t>Nutter</a:t>
            </a:r>
            <a:r>
              <a:rPr lang="en-US" dirty="0" smtClean="0"/>
              <a:t> (VA)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/>
              <a:t>First Vice President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/>
              <a:t>Joy </a:t>
            </a:r>
            <a:r>
              <a:rPr lang="en-US" dirty="0" err="1" smtClean="0"/>
              <a:t>Prenger</a:t>
            </a:r>
            <a:r>
              <a:rPr lang="en-US" dirty="0" smtClean="0"/>
              <a:t> (MO)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/>
              <a:t>Second Vice President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Cindy </a:t>
            </a:r>
            <a:r>
              <a:rPr lang="en-US" dirty="0"/>
              <a:t>Arnold (NV)</a:t>
            </a:r>
          </a:p>
          <a:p>
            <a:pPr marL="0" indent="0" algn="ctr">
              <a:buNone/>
            </a:pPr>
            <a:r>
              <a:rPr lang="en-US" dirty="0" smtClean="0"/>
              <a:t>Trent </a:t>
            </a:r>
            <a:r>
              <a:rPr lang="en-US" dirty="0" err="1"/>
              <a:t>Knoles</a:t>
            </a:r>
            <a:r>
              <a:rPr lang="en-US" dirty="0"/>
              <a:t> (IL)</a:t>
            </a:r>
          </a:p>
          <a:p>
            <a:pPr marL="0" indent="0" algn="ctr">
              <a:buNone/>
            </a:pPr>
            <a:r>
              <a:rPr lang="en-US" dirty="0" smtClean="0"/>
              <a:t>Rick </a:t>
            </a:r>
            <a:r>
              <a:rPr lang="en-US" dirty="0" err="1" smtClean="0"/>
              <a:t>LaRose</a:t>
            </a:r>
            <a:r>
              <a:rPr lang="en-US" dirty="0" smtClean="0"/>
              <a:t> (CT)</a:t>
            </a:r>
          </a:p>
          <a:p>
            <a:pPr marL="0" indent="0" algn="ctr">
              <a:buNone/>
            </a:pPr>
            <a:r>
              <a:rPr lang="en-US" dirty="0" smtClean="0"/>
              <a:t>Antoinette </a:t>
            </a:r>
            <a:r>
              <a:rPr lang="en-US" dirty="0" err="1" smtClean="0"/>
              <a:t>Tannous</a:t>
            </a:r>
            <a:r>
              <a:rPr lang="en-US" dirty="0" smtClean="0"/>
              <a:t> (QC)</a:t>
            </a:r>
          </a:p>
          <a:p>
            <a:pPr marL="0" indent="0" algn="ctr">
              <a:buNone/>
            </a:pPr>
            <a:r>
              <a:rPr lang="en-US" dirty="0" smtClean="0"/>
              <a:t>Rick Taylor (KY)</a:t>
            </a:r>
          </a:p>
          <a:p>
            <a:pPr marL="0" indent="0" algn="ctr">
              <a:buNone/>
            </a:pPr>
            <a:r>
              <a:rPr lang="en-US" dirty="0" smtClean="0"/>
              <a:t>Stuart Zion (CO)</a:t>
            </a:r>
            <a:endParaRPr lang="en-US" dirty="0"/>
          </a:p>
        </p:txBody>
      </p:sp>
      <p:pic>
        <p:nvPicPr>
          <p:cNvPr id="3077" name="Picture 5" descr="C:\Users\Lonette Turner\AppData\Local\Microsoft\Windows\INetCache\IE\J6EMZ45N\conferenc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181600"/>
            <a:ext cx="1828800" cy="102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28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600200"/>
            <a:ext cx="8077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Planning a Board Governance training in conjunction with the January 2018 Board meeting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Audits:  Completion </a:t>
            </a:r>
            <a:r>
              <a:rPr lang="en-US" sz="2800" dirty="0"/>
              <a:t>of Audited Financial Statements and Service Auditors </a:t>
            </a:r>
            <a:r>
              <a:rPr lang="en-US" sz="2800" dirty="0" smtClean="0"/>
              <a:t>Report</a:t>
            </a:r>
          </a:p>
          <a:p>
            <a:pPr lvl="2"/>
            <a:r>
              <a:rPr lang="en-US" sz="2800" b="1" dirty="0" smtClean="0"/>
              <a:t>No Adjustments and No Exceptions</a:t>
            </a:r>
          </a:p>
          <a:p>
            <a:pPr lvl="2"/>
            <a:r>
              <a:rPr lang="en-US" sz="2800" b="1" dirty="0" smtClean="0"/>
              <a:t>IFTA</a:t>
            </a:r>
            <a:r>
              <a:rPr lang="en-US" sz="2800" b="1" dirty="0" smtClean="0"/>
              <a:t>, Inc. Remains in Good Standing Financially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Remote </a:t>
            </a:r>
            <a:r>
              <a:rPr lang="en-US" sz="2800" dirty="0"/>
              <a:t>Work Schedule for Staff </a:t>
            </a:r>
            <a:r>
              <a:rPr lang="en-US" sz="2800" dirty="0" smtClean="0"/>
              <a:t>Members</a:t>
            </a:r>
          </a:p>
          <a:p>
            <a:pPr lvl="2"/>
            <a:r>
              <a:rPr lang="en-US" sz="2800" dirty="0" smtClean="0"/>
              <a:t>Came in handy as you will see later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/>
              <a:t>Quarterly Conference Calls with the Member Jurisdictions and Board </a:t>
            </a:r>
            <a:r>
              <a:rPr lang="en-US" sz="2800" dirty="0" smtClean="0"/>
              <a:t>Liaisons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1219200" y="304800"/>
            <a:ext cx="6705600" cy="1143000"/>
          </a:xfrm>
        </p:spPr>
        <p:txBody>
          <a:bodyPr/>
          <a:lstStyle/>
          <a:p>
            <a:r>
              <a:rPr lang="en-US" dirty="0" smtClean="0"/>
              <a:t>Strategic Plan Items</a:t>
            </a:r>
            <a:endParaRPr lang="en-US" dirty="0"/>
          </a:p>
        </p:txBody>
      </p:sp>
      <p:pic>
        <p:nvPicPr>
          <p:cNvPr id="4100" name="Picture 4" descr="C:\Users\Lonette Turner\AppData\Local\Microsoft\Windows\INetCache\IE\J6EMZ45N\wp-146273782314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0"/>
            <a:ext cx="212644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07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144963"/>
          </a:xfrm>
        </p:spPr>
        <p:txBody>
          <a:bodyPr/>
          <a:lstStyle/>
          <a:p>
            <a:pPr marL="514350" indent="-514350">
              <a:buFont typeface="+mj-lt"/>
              <a:buAutoNum type="arabicParenR" startAt="5"/>
            </a:pPr>
            <a:r>
              <a:rPr lang="en-US" dirty="0" smtClean="0"/>
              <a:t>Partnerships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/>
              <a:t>Participation on the IRP Electronic Credentials Task Force</a:t>
            </a:r>
          </a:p>
          <a:p>
            <a:pPr marL="1257300" lvl="3" indent="0">
              <a:buNone/>
            </a:pPr>
            <a:r>
              <a:rPr lang="en-US" sz="2800" dirty="0" smtClean="0"/>
              <a:t>Just </a:t>
            </a:r>
            <a:r>
              <a:rPr lang="en-US" sz="2800" dirty="0"/>
              <a:t>back from meeting held August 1 and </a:t>
            </a:r>
            <a:r>
              <a:rPr lang="en-US" sz="2800" dirty="0" smtClean="0"/>
              <a:t>2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/>
              <a:t>AAMVA Motor Carrier Working Group – </a:t>
            </a:r>
            <a:r>
              <a:rPr lang="en-US" dirty="0" smtClean="0"/>
              <a:t>Support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I-95 Corridor Project – Support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IRP, Inc. - Everything</a:t>
            </a:r>
            <a:endParaRPr lang="en-US" dirty="0"/>
          </a:p>
          <a:p>
            <a:pPr marL="514350" indent="-514350">
              <a:buFont typeface="+mj-lt"/>
              <a:buAutoNum type="arabicParenR" startAt="5"/>
            </a:pPr>
            <a:endParaRPr lang="en-US" dirty="0"/>
          </a:p>
          <a:p>
            <a:pPr marL="400050" lvl="1" indent="0">
              <a:buNone/>
            </a:pPr>
            <a:endParaRPr lang="en-US" dirty="0" smtClean="0"/>
          </a:p>
          <a:p>
            <a:pPr marL="800100" lvl="2" indent="0">
              <a:buNone/>
            </a:pPr>
            <a:endParaRPr lang="en-US" dirty="0" smtClean="0"/>
          </a:p>
          <a:p>
            <a:pPr marL="914400" lvl="1" indent="-514350">
              <a:buFont typeface="+mj-lt"/>
              <a:buAutoNum type="alphaLcParenR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Plan Items</a:t>
            </a:r>
          </a:p>
        </p:txBody>
      </p:sp>
      <p:pic>
        <p:nvPicPr>
          <p:cNvPr id="5123" name="Picture 3" descr="C:\Users\Lonette Turner\AppData\Local\Microsoft\Windows\INetCache\IE\PR0WS9X5\전략strategy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419600"/>
            <a:ext cx="2438400" cy="17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00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Committee Meetings – 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/>
              <a:t>Clearinghouse Advisory Committee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800" dirty="0"/>
              <a:t>Quality Control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800" dirty="0"/>
              <a:t>Best Practices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/>
              <a:t>Program Compliance Review Committee and  Working </a:t>
            </a:r>
            <a:r>
              <a:rPr lang="en-US" sz="3200" dirty="0" smtClean="0"/>
              <a:t>Group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Plan Items</a:t>
            </a:r>
          </a:p>
        </p:txBody>
      </p:sp>
      <p:pic>
        <p:nvPicPr>
          <p:cNvPr id="6146" name="Picture 2" descr="C:\Users\Lonette Turner\AppData\Local\Microsoft\Windows\INetCache\IE\V85C81QJ\Wikimedia_Strategic_Planning_logo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648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48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144963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OK is now a full participating member of the Clearinghouse and uploaded its first transmittal in July.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Implemented </a:t>
            </a:r>
            <a:r>
              <a:rPr lang="en-US" dirty="0"/>
              <a:t>demographic data quality control checks and new e-mail notifications</a:t>
            </a:r>
            <a:r>
              <a:rPr lang="en-US" dirty="0" smtClean="0"/>
              <a:t>.</a:t>
            </a:r>
          </a:p>
          <a:p>
            <a:pPr marL="514350" lvl="1" indent="-514350">
              <a:buFont typeface="+mj-lt"/>
              <a:buAutoNum type="arabicParenR" startAt="3"/>
            </a:pPr>
            <a:r>
              <a:rPr lang="en-US" sz="3200" dirty="0"/>
              <a:t>Re-wrote and released more web services concentrating on Demographics.</a:t>
            </a:r>
          </a:p>
          <a:p>
            <a:pPr marL="514350" indent="-514350">
              <a:buFont typeface="+mj-lt"/>
              <a:buAutoNum type="arabicParenR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Clearinghouse</a:t>
            </a:r>
            <a:endParaRPr lang="en-US" dirty="0"/>
          </a:p>
        </p:txBody>
      </p:sp>
      <p:sp>
        <p:nvSpPr>
          <p:cNvPr id="4" name="tower"/>
          <p:cNvSpPr>
            <a:spLocks noEditPoints="1" noChangeArrowheads="1"/>
          </p:cNvSpPr>
          <p:nvPr/>
        </p:nvSpPr>
        <p:spPr bwMode="auto">
          <a:xfrm>
            <a:off x="8077200" y="4495800"/>
            <a:ext cx="904875" cy="180975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94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2450" y="2057400"/>
            <a:ext cx="8229600" cy="4191000"/>
          </a:xfrm>
        </p:spPr>
        <p:txBody>
          <a:bodyPr/>
          <a:lstStyle/>
          <a:p>
            <a:pPr marL="514350" indent="-514350">
              <a:buFont typeface="+mj-lt"/>
              <a:buAutoNum type="arabicParenR" startAt="4"/>
            </a:pPr>
            <a:r>
              <a:rPr lang="en-US" sz="2800" dirty="0" smtClean="0"/>
              <a:t>Re-wrote </a:t>
            </a:r>
            <a:r>
              <a:rPr lang="en-US" sz="2800" dirty="0"/>
              <a:t>and released more web services concentrating on Demographics</a:t>
            </a:r>
            <a:r>
              <a:rPr lang="en-US" sz="2800" dirty="0" smtClean="0"/>
              <a:t>.</a:t>
            </a:r>
          </a:p>
          <a:p>
            <a:pPr marL="514350" indent="-514350">
              <a:buFont typeface="+mj-lt"/>
              <a:buAutoNum type="arabicParenR" startAt="4"/>
            </a:pPr>
            <a:r>
              <a:rPr lang="en-US" sz="2800" dirty="0"/>
              <a:t>Hardware and Software upgrades for every Clearinghouse based server.</a:t>
            </a:r>
          </a:p>
          <a:p>
            <a:pPr marL="514350" indent="-514350">
              <a:buFont typeface="+mj-lt"/>
              <a:buAutoNum type="arabicParenR" startAt="4"/>
            </a:pPr>
            <a:r>
              <a:rPr lang="en-US" sz="2800" dirty="0"/>
              <a:t>Worked with many jurisdictions in light of the data quality control check and full file uploads, and established new </a:t>
            </a:r>
            <a:r>
              <a:rPr lang="en-US" sz="2800" dirty="0" smtClean="0"/>
              <a:t>data </a:t>
            </a:r>
            <a:r>
              <a:rPr lang="en-US" sz="2800" dirty="0"/>
              <a:t>connections as jurisdictions switch data </a:t>
            </a:r>
            <a:r>
              <a:rPr lang="en-US" sz="2800" dirty="0" smtClean="0"/>
              <a:t>providers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Clearinghouse</a:t>
            </a:r>
            <a:endParaRPr lang="en-US" dirty="0"/>
          </a:p>
        </p:txBody>
      </p:sp>
      <p:sp>
        <p:nvSpPr>
          <p:cNvPr id="4" name="server"/>
          <p:cNvSpPr>
            <a:spLocks noEditPoints="1" noChangeArrowheads="1"/>
          </p:cNvSpPr>
          <p:nvPr/>
        </p:nvSpPr>
        <p:spPr bwMode="auto">
          <a:xfrm>
            <a:off x="7543800" y="219074"/>
            <a:ext cx="1219200" cy="1381125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89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IFTA ABM 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ngles">
    <a:dk1>
      <a:srgbClr val="000000"/>
    </a:dk1>
    <a:lt1>
      <a:srgbClr val="FFFFFF"/>
    </a:lt1>
    <a:dk2>
      <a:srgbClr val="434342"/>
    </a:dk2>
    <a:lt2>
      <a:srgbClr val="CDD7D9"/>
    </a:lt2>
    <a:accent1>
      <a:srgbClr val="797B7E"/>
    </a:accent1>
    <a:accent2>
      <a:srgbClr val="F96A1B"/>
    </a:accent2>
    <a:accent3>
      <a:srgbClr val="08A1D9"/>
    </a:accent3>
    <a:accent4>
      <a:srgbClr val="7C984A"/>
    </a:accent4>
    <a:accent5>
      <a:srgbClr val="C2AD8D"/>
    </a:accent5>
    <a:accent6>
      <a:srgbClr val="506E94"/>
    </a:accent6>
    <a:hlink>
      <a:srgbClr val="5F5F5F"/>
    </a:hlink>
    <a:folHlink>
      <a:srgbClr val="969696"/>
    </a:folHlink>
  </a:clrScheme>
  <a:fontScheme name="Angles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微软雅黑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ＭＳ Ｐゴシック"/>
      <a:font script="Hang" typeface="맑은 고딕"/>
      <a:font script="Hans" typeface="隶书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ngle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phClr">
              <a:shade val="25000"/>
              <a:satMod val="150000"/>
            </a:schemeClr>
          </a:contourClr>
        </a:sp3d>
      </a:effectStyle>
    </a:effectStyleLst>
    <a:bg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tint val="90000"/>
              <a:shade val="85000"/>
            </a:schemeClr>
            <a:schemeClr val="phClr">
              <a:tint val="95000"/>
              <a:shade val="99000"/>
            </a:schemeClr>
          </a:duotone>
        </a:blip>
        <a:tile tx="0" ty="0" sx="100000" sy="100000" flip="none" algn="tl"/>
      </a:blipFill>
      <a:blipFill rotWithShape="1">
        <a:blip xmlns:r="http://schemas.openxmlformats.org/officeDocument/2006/relationships" r:embed="rId2">
          <a:duotone>
            <a:schemeClr val="phClr">
              <a:tint val="93000"/>
              <a:shade val="85000"/>
            </a:schemeClr>
            <a:schemeClr val="phClr">
              <a:tint val="96000"/>
              <a:shade val="99000"/>
            </a:schemeClr>
          </a:duotone>
        </a:blip>
        <a:tile tx="0" ty="0" sx="90000" sy="9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818</Words>
  <Application>Microsoft Office PowerPoint</Application>
  <PresentationFormat>On-screen Show (4:3)</PresentationFormat>
  <Paragraphs>135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IFTA ABM 2016</vt:lpstr>
      <vt:lpstr>PowerPoint Presentation</vt:lpstr>
      <vt:lpstr>IFTA, Inc.</vt:lpstr>
      <vt:lpstr>Board Members</vt:lpstr>
      <vt:lpstr>Board Members</vt:lpstr>
      <vt:lpstr>Strategic Plan Items</vt:lpstr>
      <vt:lpstr>Strategic Plan Items</vt:lpstr>
      <vt:lpstr>Strategic Plan Items</vt:lpstr>
      <vt:lpstr>Clearinghouse</vt:lpstr>
      <vt:lpstr>Clearinghouse</vt:lpstr>
      <vt:lpstr>Funds Netting</vt:lpstr>
      <vt:lpstr>Website</vt:lpstr>
      <vt:lpstr>Program Compliance Reviews</vt:lpstr>
      <vt:lpstr>The Great Water Heater Blow Out of 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 You Do?</vt:lpstr>
      <vt:lpstr>Where do you go?</vt:lpstr>
      <vt:lpstr>Why Go There?</vt:lpstr>
      <vt:lpstr>Critical  Dates</vt:lpstr>
      <vt:lpstr>What Has Transpired</vt:lpstr>
      <vt:lpstr>What Has Transpired</vt:lpstr>
      <vt:lpstr>What Has Transpired</vt:lpstr>
      <vt:lpstr>FYE18?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Lonette Turner</dc:creator>
  <cp:lastModifiedBy>Lonette Turner</cp:lastModifiedBy>
  <cp:revision>54</cp:revision>
  <dcterms:created xsi:type="dcterms:W3CDTF">2016-07-21T22:27:59Z</dcterms:created>
  <dcterms:modified xsi:type="dcterms:W3CDTF">2017-08-07T14:57:11Z</dcterms:modified>
</cp:coreProperties>
</file>